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fntdata" ContentType="application/x-fontdata"/>
  <Default Extension="svg" ContentType="image/svg+xml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notesSlides/notesSlide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8.xml" ContentType="application/vnd.openxmlformats-officedocument.presentationml.notesSlide+xml"/>
  <Override PartName="/ppt/tableStyles.xml" ContentType="application/vnd.openxmlformats-officedocument.presentationml.tableStyl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Kanit" panose="020B0604020202020204" charset="-34"/>
      <p:regular r:id="rId17"/>
    </p:embeddedFont>
    <p:embeddedFont>
      <p:font typeface="Martel Sans Light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29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font" Target="/ppt/fonts/font1.fntdata" Id="rId13" /><Relationship Type="http://schemas.openxmlformats.org/officeDocument/2006/relationships/font" Target="/ppt/fonts/font6.fntdata" Id="rId18" /><Relationship Type="http://schemas.openxmlformats.org/officeDocument/2006/relationships/slide" Target="/ppt/slides/slide2.xml" Id="rId3" /><Relationship Type="http://schemas.openxmlformats.org/officeDocument/2006/relationships/theme" Target="/ppt/theme/theme1.xml" Id="rId21" /><Relationship Type="http://schemas.openxmlformats.org/officeDocument/2006/relationships/slide" Target="/ppt/slides/slide6.xml" Id="rId7" /><Relationship Type="http://schemas.openxmlformats.org/officeDocument/2006/relationships/notesMaster" Target="/ppt/notesMasters/notesMaster1.xml" Id="rId12" /><Relationship Type="http://schemas.openxmlformats.org/officeDocument/2006/relationships/font" Target="/ppt/fonts/font5.fntdata" Id="rId17" /><Relationship Type="http://schemas.openxmlformats.org/officeDocument/2006/relationships/slide" Target="/ppt/slides/slide1.xml" Id="rId2" /><Relationship Type="http://schemas.openxmlformats.org/officeDocument/2006/relationships/font" Target="/ppt/fonts/font4.fntdata" Id="rId16" /><Relationship Type="http://schemas.openxmlformats.org/officeDocument/2006/relationships/viewProps" Target="/ppt/viewProps.xml" Id="rId20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4.xml" Id="rId5" /><Relationship Type="http://schemas.openxmlformats.org/officeDocument/2006/relationships/font" Target="/ppt/fonts/font3.fntdata" Id="rId15" /><Relationship Type="http://schemas.openxmlformats.org/officeDocument/2006/relationships/slide" Target="/ppt/slides/slide9.xml" Id="rId10" /><Relationship Type="http://schemas.openxmlformats.org/officeDocument/2006/relationships/presProps" Target="/ppt/presProps.xml" Id="rId19" /><Relationship Type="http://schemas.openxmlformats.org/officeDocument/2006/relationships/slide" Target="/ppt/slides/slide3.xml" Id="rId4" /><Relationship Type="http://schemas.openxmlformats.org/officeDocument/2006/relationships/slide" Target="/ppt/slides/slide8.xml" Id="rId9" /><Relationship Type="http://schemas.openxmlformats.org/officeDocument/2006/relationships/font" Target="/ppt/fonts/font2.fntdata" Id="rId14" /><Relationship Type="http://schemas.openxmlformats.org/officeDocument/2006/relationships/tableStyles" Target="/ppt/tableStyles.xml" Id="rId22" /></Relationships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844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0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4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8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0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11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1.png" Id="rId3" /><Relationship Type="http://schemas.openxmlformats.org/officeDocument/2006/relationships/slideMaster" Target="/ppt/slideMasters/slideMaster1.xml" Id="rId1" /><Relationship Type="http://schemas.openxmlformats.org/officeDocument/2006/relationships/hyperlink" Target="https://gamma.app/?utm_source=made-with-gamma" TargetMode="External" Id="rId2" /></Relationships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7.xml" Id="rId7" /><Relationship Type="http://schemas.openxmlformats.org/officeDocument/2006/relationships/theme" Target="/ppt/theme/theme1.xml" Id="rId12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11.xml" Id="rId11" /><Relationship Type="http://schemas.openxmlformats.org/officeDocument/2006/relationships/slideLayout" Target="/ppt/slideLayouts/slideLayout5.xml" Id="rId5" /><Relationship Type="http://schemas.openxmlformats.org/officeDocument/2006/relationships/slideLayout" Target="/ppt/slideLayouts/slideLayout10.xml" Id="rId10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9.xml" Id="rId9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image" Target="/ppt/media/image18.png" Id="rId3" /><Relationship Type="http://schemas.openxmlformats.org/officeDocument/2006/relationships/notesSlide" Target="/ppt/notesSlides/notesSlide10.xml" Id="rId2" /><Relationship Type="http://schemas.openxmlformats.org/officeDocument/2006/relationships/slideLayout" Target="/ppt/slideLayouts/slideLayout11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2.png" Id="rId3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3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3.png" Id="rId3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4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4.png" Id="rId3" /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5.xml" Id="rId1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5.png" Id="rId3" /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6.xml" Id="rId1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6.png" Id="rId3" /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7.xml" Id="rId1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7.png" Id="rId3" /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8.xml" Id="rId1" /><Relationship Type="http://schemas.openxmlformats.org/officeDocument/2006/relationships/image" Target="/ppt/media/image8.png" Id="rId4" /></Relationships>
</file>

<file path=ppt/slides/_rels/slide8.xml.rels>&#65279;<?xml version="1.0" encoding="utf-8"?><Relationships xmlns="http://schemas.openxmlformats.org/package/2006/relationships"><Relationship Type="http://schemas.openxmlformats.org/officeDocument/2006/relationships/image" Target="/ppt/media/image14.png" Id="rId8" /><Relationship Type="http://schemas.openxmlformats.org/officeDocument/2006/relationships/image" Target="/ppt/media/image9.png" Id="rId3" /><Relationship Type="http://schemas.openxmlformats.org/officeDocument/2006/relationships/image" Target="/ppt/media/image13.svg" Id="rId7" /><Relationship Type="http://schemas.openxmlformats.org/officeDocument/2006/relationships/notesSlide" Target="/ppt/notesSlides/notesSlide8.xml" Id="rId2" /><Relationship Type="http://schemas.openxmlformats.org/officeDocument/2006/relationships/slideLayout" Target="/ppt/slideLayouts/slideLayout9.xml" Id="rId1" /><Relationship Type="http://schemas.openxmlformats.org/officeDocument/2006/relationships/image" Target="/ppt/media/image12.png" Id="rId6" /><Relationship Type="http://schemas.openxmlformats.org/officeDocument/2006/relationships/image" Target="/ppt/media/image17.svg" Id="rId11" /><Relationship Type="http://schemas.openxmlformats.org/officeDocument/2006/relationships/image" Target="/ppt/media/image11.svg" Id="rId5" /><Relationship Type="http://schemas.openxmlformats.org/officeDocument/2006/relationships/image" Target="/ppt/media/image16.png" Id="rId10" /><Relationship Type="http://schemas.openxmlformats.org/officeDocument/2006/relationships/image" Target="/ppt/media/image10.png" Id="rId4" /><Relationship Type="http://schemas.openxmlformats.org/officeDocument/2006/relationships/image" Target="/ppt/media/image15.svg" Id="rId9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notesSlide" Target="/ppt/notesSlides/notesSlide9.xml" Id="rId2" /><Relationship Type="http://schemas.openxmlformats.org/officeDocument/2006/relationships/slideLayout" Target="/ppt/slideLayouts/slideLayout10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84086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History of the Indian Constitution</a:t>
            </a:r>
            <a:endParaRPr lang="en-US" sz="4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18D277-E40A-4E3B-832C-53583E608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726362"/>
            <a:ext cx="14630400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ade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235648"/>
            <a:ext cx="771715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Enforcement and Republic Day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29863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Constitution came into force on 26 January 1950.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9508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India became a Republic with Dr. Rajendra Prasad as the first President.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660308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26 January is celebrated as Republic Day every year.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9338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History of the Indian Constitution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897148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From Colonial Legacy to the World’s Longest Written Constitution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6324124" y="4382691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Course: Computer Engineering (CE–B) — Presented by Chanpura Keyur D., Chanpura Shivam M., Maheriya Hardik S., Wadhvana Shyam B.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80096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Subject:Indian Constitution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645318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AA90DF-EF1F-417A-AE48-22DE951F9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726362"/>
            <a:ext cx="14630400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ade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3892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90191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Indian Constitution is the supreme law of India.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55413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It provides the framework for governance, fundamental rights, and duties.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58938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Adopted on 26 November 1949, and came into effect on 26 January 1950.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62463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It made India a sovereign, socialist, secular, and democratic republic.</a:t>
            </a: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C1E04-C603-45E1-A72C-2C29D585D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726362"/>
            <a:ext cx="14630400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ade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3028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Historical Background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39327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India was under British colonial rule for almost 200 years.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304550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Various acts and reforms laid the foundation for constitutional development: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08074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Regulating Act, 1773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454747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Charter Acts (1833, 1853)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501419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Indian Councils Acts (1861, 1892)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54809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Government of India Acts (1909, 1919, 1935)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7724" y="61331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These acts gradually introduced representative government in India.</a:t>
            </a:r>
            <a:endParaRPr lang="en-US" sz="18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B4A0CD-2EE0-4A7C-936F-B2484A2B4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726362"/>
            <a:ext cx="14630400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ade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47349"/>
            <a:ext cx="665214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Demand for a Constitution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71033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demand for a constitution grew with the Indian National Movement.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74558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Swaraj (Self-rule) became a key goal of the Indian National Congress.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78083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Nehru Report (1928) – first attempt by Indians to draft a constitutional framework.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81608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1946 Cabinet Mission Plan proposed the formation of a Constituent Assembly.</a:t>
            </a: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CBD742-78B4-491A-A22D-4739CC9F1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726362"/>
            <a:ext cx="14630400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ade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7486293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Constituent Assembly Formation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50100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Formed in December 1946 under the Cabinet Mission Plan.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7118" y="2290882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389 members (later 299 after Partition).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118" y="2831663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Dr. Rajendra Prasad – President of the Assembly.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7118" y="3372445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Dr. B.R. Ambedkar – Chairman of the Drafting Committee.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7118" y="3913227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Included members like Jawaharlal Nehru, Sardar Patel, Maulana Azad, and others.</a:t>
            </a:r>
            <a:endParaRPr lang="en-US" sz="17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63" y="1798796"/>
            <a:ext cx="6294239" cy="62942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190DD2-4477-4D87-856D-07F62C057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746240"/>
            <a:ext cx="14630400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ade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11010"/>
            <a:ext cx="62742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Drafting the Constitution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93777"/>
            <a:ext cx="4158734" cy="1801177"/>
          </a:xfrm>
          <a:prstGeom prst="roundRect">
            <a:avLst>
              <a:gd name="adj" fmla="val 8123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4" y="2593777"/>
            <a:ext cx="121920" cy="18011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98959" y="2863572"/>
            <a:ext cx="34578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Drafting Committee formed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98959" y="3359110"/>
            <a:ext cx="35277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on 29 August 1947.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2593777"/>
            <a:ext cx="4158734" cy="1801177"/>
          </a:xfrm>
          <a:prstGeom prst="roundRect">
            <a:avLst>
              <a:gd name="adj" fmla="val 8123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293" y="2593777"/>
            <a:ext cx="121920" cy="18011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97009" y="28635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Draft completed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597009" y="3359110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 2 years, 11 months, and 18 days.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9633823" y="2593777"/>
            <a:ext cx="4158853" cy="1801177"/>
          </a:xfrm>
          <a:prstGeom prst="roundRect">
            <a:avLst>
              <a:gd name="adj" fmla="val 8123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343" y="2593777"/>
            <a:ext cx="121920" cy="180117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95059" y="28635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Total expenditure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995059" y="3359110"/>
            <a:ext cx="35278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₹64 lakh.</a:t>
            </a:r>
            <a:endParaRPr lang="en-US" sz="1850" dirty="0"/>
          </a:p>
        </p:txBody>
      </p:sp>
      <p:sp>
        <p:nvSpPr>
          <p:cNvPr id="15" name="Shape 10"/>
          <p:cNvSpPr/>
          <p:nvPr/>
        </p:nvSpPr>
        <p:spPr>
          <a:xfrm>
            <a:off x="837724" y="4634270"/>
            <a:ext cx="4158734" cy="2184202"/>
          </a:xfrm>
          <a:prstGeom prst="roundRect">
            <a:avLst>
              <a:gd name="adj" fmla="val 6698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44" y="4634270"/>
            <a:ext cx="121920" cy="218420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98959" y="49040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Constitution adopted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198959" y="5399603"/>
            <a:ext cx="35277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on 26 November 1949.</a:t>
            </a:r>
            <a:endParaRPr lang="en-US" sz="1850" dirty="0"/>
          </a:p>
        </p:txBody>
      </p:sp>
      <p:sp>
        <p:nvSpPr>
          <p:cNvPr id="19" name="Shape 13"/>
          <p:cNvSpPr/>
          <p:nvPr/>
        </p:nvSpPr>
        <p:spPr>
          <a:xfrm>
            <a:off x="5235773" y="4634270"/>
            <a:ext cx="4158734" cy="2184202"/>
          </a:xfrm>
          <a:prstGeom prst="roundRect">
            <a:avLst>
              <a:gd name="adj" fmla="val 6698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293" y="4634270"/>
            <a:ext cx="121920" cy="2184202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597009" y="49040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Enforced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5597009" y="5399603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on 26 January 1950 (chosen to honor the 1930 Purna Swaraj declaration).</a:t>
            </a:r>
            <a:endParaRPr lang="en-US" sz="18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3D8D30-8EBB-4988-ABF0-9D48FBEE0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726362"/>
            <a:ext cx="14630400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ade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224" y="512445"/>
            <a:ext cx="5350193" cy="548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Sources of the Constitution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52224" y="1433155"/>
            <a:ext cx="13325951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Borrowed features from several countries: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52224" y="1940838"/>
            <a:ext cx="6569750" cy="1802011"/>
          </a:xfrm>
          <a:prstGeom prst="roundRect">
            <a:avLst>
              <a:gd name="adj" fmla="val 1551"/>
            </a:avLst>
          </a:prstGeom>
          <a:solidFill>
            <a:srgbClr val="2F2B5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57" y="2127171"/>
            <a:ext cx="558998" cy="55899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267" y="2280880"/>
            <a:ext cx="251579" cy="25157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8557" y="2872502"/>
            <a:ext cx="2192536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UK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838557" y="3258383"/>
            <a:ext cx="6197084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Parliamentary system, rule of law.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7408307" y="1940838"/>
            <a:ext cx="6569869" cy="1802011"/>
          </a:xfrm>
          <a:prstGeom prst="roundRect">
            <a:avLst>
              <a:gd name="adj" fmla="val 1551"/>
            </a:avLst>
          </a:prstGeom>
          <a:solidFill>
            <a:srgbClr val="2F2B54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640" y="2127171"/>
            <a:ext cx="558998" cy="558998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8349" y="2280880"/>
            <a:ext cx="251579" cy="25157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94640" y="2872502"/>
            <a:ext cx="2192536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USA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7594640" y="3258383"/>
            <a:ext cx="6197203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Fundamental Rights, Judicial Review.</a:t>
            </a:r>
            <a:endParaRPr lang="en-US" sz="1450" dirty="0"/>
          </a:p>
        </p:txBody>
      </p:sp>
      <p:sp>
        <p:nvSpPr>
          <p:cNvPr id="14" name="Shape 8"/>
          <p:cNvSpPr/>
          <p:nvPr/>
        </p:nvSpPr>
        <p:spPr>
          <a:xfrm>
            <a:off x="652224" y="3929182"/>
            <a:ext cx="6569750" cy="1802011"/>
          </a:xfrm>
          <a:prstGeom prst="roundRect">
            <a:avLst>
              <a:gd name="adj" fmla="val 1551"/>
            </a:avLst>
          </a:prstGeom>
          <a:solidFill>
            <a:srgbClr val="2F2B54"/>
          </a:solidFill>
          <a:ln/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557" y="4115514"/>
            <a:ext cx="558998" cy="558998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2267" y="4269224"/>
            <a:ext cx="251579" cy="25157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838557" y="4860846"/>
            <a:ext cx="2192536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Ireland</a:t>
            </a:r>
            <a:endParaRPr lang="en-US" sz="1700" dirty="0"/>
          </a:p>
        </p:txBody>
      </p:sp>
      <p:sp>
        <p:nvSpPr>
          <p:cNvPr id="18" name="Text 10"/>
          <p:cNvSpPr/>
          <p:nvPr/>
        </p:nvSpPr>
        <p:spPr>
          <a:xfrm>
            <a:off x="838557" y="5246727"/>
            <a:ext cx="6197084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Directive Principles of State Policy.</a:t>
            </a:r>
            <a:endParaRPr lang="en-US" sz="1450" dirty="0"/>
          </a:p>
        </p:txBody>
      </p:sp>
      <p:sp>
        <p:nvSpPr>
          <p:cNvPr id="19" name="Shape 11"/>
          <p:cNvSpPr/>
          <p:nvPr/>
        </p:nvSpPr>
        <p:spPr>
          <a:xfrm>
            <a:off x="7408307" y="3929182"/>
            <a:ext cx="6569869" cy="1802011"/>
          </a:xfrm>
          <a:prstGeom prst="roundRect">
            <a:avLst>
              <a:gd name="adj" fmla="val 1551"/>
            </a:avLst>
          </a:prstGeom>
          <a:solidFill>
            <a:srgbClr val="2F2B54"/>
          </a:solidFill>
          <a:ln/>
        </p:spPr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4640" y="4115514"/>
            <a:ext cx="558998" cy="558998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48349" y="4269224"/>
            <a:ext cx="251579" cy="251579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7594640" y="4860846"/>
            <a:ext cx="2192536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Canada</a:t>
            </a:r>
            <a:endParaRPr lang="en-US" sz="1700" dirty="0"/>
          </a:p>
        </p:txBody>
      </p:sp>
      <p:sp>
        <p:nvSpPr>
          <p:cNvPr id="23" name="Text 13"/>
          <p:cNvSpPr/>
          <p:nvPr/>
        </p:nvSpPr>
        <p:spPr>
          <a:xfrm>
            <a:off x="7594640" y="5246727"/>
            <a:ext cx="6197203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Federal structure with strong center.</a:t>
            </a:r>
            <a:endParaRPr lang="en-US" sz="1450" dirty="0"/>
          </a:p>
        </p:txBody>
      </p:sp>
      <p:sp>
        <p:nvSpPr>
          <p:cNvPr id="24" name="Shape 14"/>
          <p:cNvSpPr/>
          <p:nvPr/>
        </p:nvSpPr>
        <p:spPr>
          <a:xfrm>
            <a:off x="652224" y="5917525"/>
            <a:ext cx="6569750" cy="1802011"/>
          </a:xfrm>
          <a:prstGeom prst="roundRect">
            <a:avLst>
              <a:gd name="adj" fmla="val 1551"/>
            </a:avLst>
          </a:prstGeom>
          <a:solidFill>
            <a:srgbClr val="2F2B54"/>
          </a:solidFill>
          <a:ln/>
        </p:spPr>
      </p:sp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557" y="6103858"/>
            <a:ext cx="558998" cy="558998"/>
          </a:xfrm>
          <a:prstGeom prst="rect">
            <a:avLst/>
          </a:prstGeom>
        </p:spPr>
      </p:pic>
      <p:pic>
        <p:nvPicPr>
          <p:cNvPr id="26" name="Image 9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2267" y="6257568"/>
            <a:ext cx="251579" cy="251579"/>
          </a:xfrm>
          <a:prstGeom prst="rect">
            <a:avLst/>
          </a:prstGeom>
        </p:spPr>
      </p:pic>
      <p:sp>
        <p:nvSpPr>
          <p:cNvPr id="27" name="Text 15"/>
          <p:cNvSpPr/>
          <p:nvPr/>
        </p:nvSpPr>
        <p:spPr>
          <a:xfrm>
            <a:off x="838557" y="6849189"/>
            <a:ext cx="2192536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Australia</a:t>
            </a:r>
            <a:endParaRPr lang="en-US" sz="1700" dirty="0"/>
          </a:p>
        </p:txBody>
      </p:sp>
      <p:sp>
        <p:nvSpPr>
          <p:cNvPr id="28" name="Text 16"/>
          <p:cNvSpPr/>
          <p:nvPr/>
        </p:nvSpPr>
        <p:spPr>
          <a:xfrm>
            <a:off x="838557" y="7235071"/>
            <a:ext cx="6197084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Concurrent List, Freedom of Trade.</a:t>
            </a:r>
            <a:endParaRPr lang="en-US" sz="1450" dirty="0"/>
          </a:p>
        </p:txBody>
      </p:sp>
      <p:sp>
        <p:nvSpPr>
          <p:cNvPr id="29" name="Shape 17"/>
          <p:cNvSpPr/>
          <p:nvPr/>
        </p:nvSpPr>
        <p:spPr>
          <a:xfrm>
            <a:off x="7408307" y="5917525"/>
            <a:ext cx="6569869" cy="1802011"/>
          </a:xfrm>
          <a:prstGeom prst="roundRect">
            <a:avLst>
              <a:gd name="adj" fmla="val 1551"/>
            </a:avLst>
          </a:prstGeom>
          <a:solidFill>
            <a:srgbClr val="2F2B54"/>
          </a:solidFill>
          <a:ln/>
        </p:spPr>
      </p:sp>
      <p:pic>
        <p:nvPicPr>
          <p:cNvPr id="30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4640" y="6103858"/>
            <a:ext cx="558998" cy="558998"/>
          </a:xfrm>
          <a:prstGeom prst="rect">
            <a:avLst/>
          </a:prstGeom>
        </p:spPr>
      </p:pic>
      <p:pic>
        <p:nvPicPr>
          <p:cNvPr id="31" name="Image 1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48349" y="6257568"/>
            <a:ext cx="251579" cy="251579"/>
          </a:xfrm>
          <a:prstGeom prst="rect">
            <a:avLst/>
          </a:prstGeom>
        </p:spPr>
      </p:pic>
      <p:sp>
        <p:nvSpPr>
          <p:cNvPr id="32" name="Text 18"/>
          <p:cNvSpPr/>
          <p:nvPr/>
        </p:nvSpPr>
        <p:spPr>
          <a:xfrm>
            <a:off x="7594640" y="6849189"/>
            <a:ext cx="2192536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USSR</a:t>
            </a:r>
            <a:endParaRPr lang="en-US" sz="1700" dirty="0"/>
          </a:p>
        </p:txBody>
      </p:sp>
      <p:sp>
        <p:nvSpPr>
          <p:cNvPr id="33" name="Text 19"/>
          <p:cNvSpPr/>
          <p:nvPr/>
        </p:nvSpPr>
        <p:spPr>
          <a:xfrm>
            <a:off x="7594640" y="7235071"/>
            <a:ext cx="6197203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Fundamental Duties, Five-Year Plans.</a:t>
            </a:r>
            <a:endParaRPr lang="en-US" sz="1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95668A-BC87-4E1A-921B-6AB8705E3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726362"/>
            <a:ext cx="14630400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ade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668" y="604361"/>
            <a:ext cx="7436287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Features of the Constitution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68668" y="1689616"/>
            <a:ext cx="494109" cy="494109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4" name="Text 2"/>
          <p:cNvSpPr/>
          <p:nvPr/>
        </p:nvSpPr>
        <p:spPr>
          <a:xfrm>
            <a:off x="1482328" y="1765102"/>
            <a:ext cx="4115038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World’s longest written constitution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482328" y="2219682"/>
            <a:ext cx="12379404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(395 Articles, 12 Schedules initially).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68668" y="3010376"/>
            <a:ext cx="494109" cy="494109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7" name="Text 5"/>
          <p:cNvSpPr/>
          <p:nvPr/>
        </p:nvSpPr>
        <p:spPr>
          <a:xfrm>
            <a:off x="1482328" y="3085862"/>
            <a:ext cx="258413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Federal structure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482328" y="3540443"/>
            <a:ext cx="12379404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with unitary bias.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68668" y="4331137"/>
            <a:ext cx="494109" cy="494109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0" name="Text 8"/>
          <p:cNvSpPr/>
          <p:nvPr/>
        </p:nvSpPr>
        <p:spPr>
          <a:xfrm>
            <a:off x="1482328" y="4406622"/>
            <a:ext cx="297251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Parliamentary democracy</a:t>
            </a:r>
            <a:endParaRPr lang="en-US" sz="2000" dirty="0"/>
          </a:p>
        </p:txBody>
      </p:sp>
      <p:sp>
        <p:nvSpPr>
          <p:cNvPr id="11" name="Shape 9"/>
          <p:cNvSpPr/>
          <p:nvPr/>
        </p:nvSpPr>
        <p:spPr>
          <a:xfrm>
            <a:off x="768668" y="5264467"/>
            <a:ext cx="494109" cy="494109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2" name="Text 10"/>
          <p:cNvSpPr/>
          <p:nvPr/>
        </p:nvSpPr>
        <p:spPr>
          <a:xfrm>
            <a:off x="1482328" y="5339953"/>
            <a:ext cx="3350062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Fundamental Rights &amp; Duties</a:t>
            </a:r>
            <a:endParaRPr lang="en-US" sz="2000" dirty="0"/>
          </a:p>
        </p:txBody>
      </p:sp>
      <p:sp>
        <p:nvSpPr>
          <p:cNvPr id="13" name="Shape 11"/>
          <p:cNvSpPr/>
          <p:nvPr/>
        </p:nvSpPr>
        <p:spPr>
          <a:xfrm>
            <a:off x="768668" y="6197798"/>
            <a:ext cx="494109" cy="494109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4" name="Text 12"/>
          <p:cNvSpPr/>
          <p:nvPr/>
        </p:nvSpPr>
        <p:spPr>
          <a:xfrm>
            <a:off x="1482328" y="6273284"/>
            <a:ext cx="3956447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Directive Principles of State Policy</a:t>
            </a:r>
            <a:endParaRPr lang="en-US" sz="2000" dirty="0"/>
          </a:p>
        </p:txBody>
      </p:sp>
      <p:sp>
        <p:nvSpPr>
          <p:cNvPr id="15" name="Shape 13"/>
          <p:cNvSpPr/>
          <p:nvPr/>
        </p:nvSpPr>
        <p:spPr>
          <a:xfrm>
            <a:off x="768668" y="7131129"/>
            <a:ext cx="494109" cy="494109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6" name="Text 14"/>
          <p:cNvSpPr/>
          <p:nvPr/>
        </p:nvSpPr>
        <p:spPr>
          <a:xfrm>
            <a:off x="1482328" y="7206615"/>
            <a:ext cx="258413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Independent judiciary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6A72D1-D518-446B-BE28-B9D1082FC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726362"/>
            <a:ext cx="14630400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ade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474</Words>
  <Application>Microsoft Office PowerPoint</Application>
  <PresentationFormat>Custom</PresentationFormat>
  <Paragraphs>77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Arial</vt:lpstr>
      <vt:lpstr>TradeGothic</vt:lpstr>
      <vt:lpstr>Martel Sans Light</vt:lpstr>
      <vt:lpstr>Kanit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maher_27tf</cp:lastModifiedBy>
  <cp:revision>2</cp:revision>
  <dcterms:created xsi:type="dcterms:W3CDTF">2025-11-12T13:32:20Z</dcterms:created>
  <dcterms:modified xsi:type="dcterms:W3CDTF">2025-11-12T13:35:06Z</dcterms:modified>
</cp:coreProperties>
</file>